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3" r:id="rId3"/>
    <p:sldId id="274" r:id="rId4"/>
    <p:sldId id="275" r:id="rId5"/>
    <p:sldId id="276" r:id="rId6"/>
    <p:sldId id="277" r:id="rId7"/>
    <p:sldId id="268" r:id="rId8"/>
    <p:sldId id="264" r:id="rId9"/>
    <p:sldId id="262" r:id="rId10"/>
    <p:sldId id="261" r:id="rId11"/>
    <p:sldId id="266" r:id="rId12"/>
    <p:sldId id="267" r:id="rId13"/>
    <p:sldId id="263" r:id="rId14"/>
    <p:sldId id="265" r:id="rId15"/>
    <p:sldId id="278" r:id="rId16"/>
    <p:sldId id="260" r:id="rId17"/>
    <p:sldId id="270" r:id="rId18"/>
    <p:sldId id="27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92" autoAdjust="0"/>
    <p:restoredTop sz="94660"/>
  </p:normalViewPr>
  <p:slideViewPr>
    <p:cSldViewPr snapToGrid="0">
      <p:cViewPr varScale="1">
        <p:scale>
          <a:sx n="67" d="100"/>
          <a:sy n="67" d="100"/>
        </p:scale>
        <p:origin x="6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3/14/2020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37111" y="1458884"/>
            <a:ext cx="8915399" cy="1126284"/>
          </a:xfrm>
        </p:spPr>
        <p:txBody>
          <a:bodyPr/>
          <a:lstStyle/>
          <a:p>
            <a:r>
              <a:rPr lang="en-US" dirty="0"/>
              <a:t>SAFETY FIRST</a:t>
            </a:r>
          </a:p>
        </p:txBody>
      </p:sp>
      <p:sp>
        <p:nvSpPr>
          <p:cNvPr id="3" name="Subtitle 2"/>
          <p:cNvSpPr>
            <a:spLocks noGrp="1"/>
          </p:cNvSpPr>
          <p:nvPr>
            <p:ph type="subTitle" idx="1"/>
          </p:nvPr>
        </p:nvSpPr>
        <p:spPr>
          <a:xfrm>
            <a:off x="3437112" y="2865858"/>
            <a:ext cx="6445798" cy="1564826"/>
          </a:xfrm>
        </p:spPr>
        <p:txBody>
          <a:bodyPr>
            <a:noAutofit/>
          </a:bodyPr>
          <a:lstStyle/>
          <a:p>
            <a:r>
              <a:rPr lang="en-US" sz="2400" dirty="0"/>
              <a:t>Members and staff are working together to keep our Clubhouse community safe amidst the possible spread of COVID-19 and other viruses.</a:t>
            </a:r>
          </a:p>
        </p:txBody>
      </p:sp>
      <p:pic>
        <p:nvPicPr>
          <p:cNvPr id="5" name="Picture 4" descr="A close up of a sign&#10;&#10;Description automatically generated">
            <a:extLst>
              <a:ext uri="{FF2B5EF4-FFF2-40B4-BE49-F238E27FC236}">
                <a16:creationId xmlns:a16="http://schemas.microsoft.com/office/drawing/2014/main" xmlns="" id="{A0F4E6A6-ACD6-374B-8C5B-7C8C286D56B6}"/>
              </a:ext>
            </a:extLst>
          </p:cNvPr>
          <p:cNvPicPr>
            <a:picLocks noChangeAspect="1"/>
          </p:cNvPicPr>
          <p:nvPr/>
        </p:nvPicPr>
        <p:blipFill>
          <a:blip r:embed="rId2"/>
          <a:stretch>
            <a:fillRect/>
          </a:stretch>
        </p:blipFill>
        <p:spPr>
          <a:xfrm>
            <a:off x="9153236" y="5420224"/>
            <a:ext cx="2536421" cy="1038903"/>
          </a:xfrm>
          <a:prstGeom prst="rect">
            <a:avLst/>
          </a:prstGeom>
        </p:spPr>
      </p:pic>
    </p:spTree>
    <p:extLst>
      <p:ext uri="{BB962C8B-B14F-4D97-AF65-F5344CB8AC3E}">
        <p14:creationId xmlns:p14="http://schemas.microsoft.com/office/powerpoint/2010/main" val="811529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529" y="407979"/>
            <a:ext cx="7814610" cy="1280890"/>
          </a:xfrm>
        </p:spPr>
        <p:txBody>
          <a:bodyPr/>
          <a:lstStyle/>
          <a:p>
            <a:r>
              <a:rPr lang="en-US" dirty="0"/>
              <a:t>Avoid close contact with people who are sick.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1528" y="1864735"/>
            <a:ext cx="5960872" cy="4585286"/>
          </a:xfrm>
        </p:spPr>
      </p:pic>
      <p:sp>
        <p:nvSpPr>
          <p:cNvPr id="3" name="TextBox 2">
            <a:extLst>
              <a:ext uri="{FF2B5EF4-FFF2-40B4-BE49-F238E27FC236}">
                <a16:creationId xmlns:a16="http://schemas.microsoft.com/office/drawing/2014/main" xmlns="" id="{4A76F7D2-2DB7-4040-B9C0-4AE251231FF3}"/>
              </a:ext>
            </a:extLst>
          </p:cNvPr>
          <p:cNvSpPr txBox="1"/>
          <p:nvPr/>
        </p:nvSpPr>
        <p:spPr>
          <a:xfrm>
            <a:off x="8071659" y="2011680"/>
            <a:ext cx="3973484" cy="2031325"/>
          </a:xfrm>
          <a:prstGeom prst="rect">
            <a:avLst/>
          </a:prstGeom>
          <a:noFill/>
        </p:spPr>
        <p:txBody>
          <a:bodyPr wrap="square" rtlCol="0">
            <a:spAutoFit/>
          </a:bodyPr>
          <a:lstStyle/>
          <a:p>
            <a:r>
              <a:rPr lang="en-US" dirty="0"/>
              <a:t>The CDC recommends staying</a:t>
            </a:r>
          </a:p>
          <a:p>
            <a:r>
              <a:rPr lang="en-US" dirty="0"/>
              <a:t>six feet away from anyone who appears sick.</a:t>
            </a:r>
          </a:p>
          <a:p>
            <a:endParaRPr lang="en-US" dirty="0"/>
          </a:p>
          <a:p>
            <a:r>
              <a:rPr lang="en-US" dirty="0"/>
              <a:t>Instead of shaking hands or hugging, use a foot tap, air </a:t>
            </a:r>
            <a:br>
              <a:rPr lang="en-US" dirty="0"/>
            </a:br>
            <a:r>
              <a:rPr lang="en-US" dirty="0"/>
              <a:t>fist-bump or simply say hello.</a:t>
            </a:r>
          </a:p>
        </p:txBody>
      </p:sp>
      <p:sp>
        <p:nvSpPr>
          <p:cNvPr id="5" name="TextBox 4">
            <a:extLst>
              <a:ext uri="{FF2B5EF4-FFF2-40B4-BE49-F238E27FC236}">
                <a16:creationId xmlns:a16="http://schemas.microsoft.com/office/drawing/2014/main" xmlns="" id="{892B5932-174F-6043-988E-A9DA8BADED6F}"/>
              </a:ext>
            </a:extLst>
          </p:cNvPr>
          <p:cNvSpPr txBox="1"/>
          <p:nvPr/>
        </p:nvSpPr>
        <p:spPr>
          <a:xfrm>
            <a:off x="7894319" y="6203800"/>
            <a:ext cx="3973484" cy="246221"/>
          </a:xfrm>
          <a:prstGeom prst="rect">
            <a:avLst/>
          </a:prstGeom>
          <a:noFill/>
        </p:spPr>
        <p:txBody>
          <a:bodyPr wrap="square" rtlCol="0">
            <a:spAutoFit/>
          </a:bodyPr>
          <a:lstStyle/>
          <a:p>
            <a:r>
              <a:rPr lang="en-US" sz="1000" dirty="0"/>
              <a:t>Image from Center for Disease Control</a:t>
            </a:r>
          </a:p>
        </p:txBody>
      </p:sp>
    </p:spTree>
    <p:extLst>
      <p:ext uri="{BB962C8B-B14F-4D97-AF65-F5344CB8AC3E}">
        <p14:creationId xmlns:p14="http://schemas.microsoft.com/office/powerpoint/2010/main" val="834112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707" y="494801"/>
            <a:ext cx="8911687" cy="1280890"/>
          </a:xfrm>
        </p:spPr>
        <p:txBody>
          <a:bodyPr/>
          <a:lstStyle/>
          <a:p>
            <a:r>
              <a:rPr lang="en-US" dirty="0"/>
              <a:t>Stay home when you are sick, except to get medical care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9664" y="1920728"/>
            <a:ext cx="5955487" cy="4581144"/>
          </a:xfrm>
        </p:spPr>
      </p:pic>
      <p:sp>
        <p:nvSpPr>
          <p:cNvPr id="4" name="TextBox 3">
            <a:extLst>
              <a:ext uri="{FF2B5EF4-FFF2-40B4-BE49-F238E27FC236}">
                <a16:creationId xmlns:a16="http://schemas.microsoft.com/office/drawing/2014/main" xmlns="" id="{EC43F737-6BC1-5441-BD43-8A8CB908D1C8}"/>
              </a:ext>
            </a:extLst>
          </p:cNvPr>
          <p:cNvSpPr txBox="1"/>
          <p:nvPr/>
        </p:nvSpPr>
        <p:spPr>
          <a:xfrm>
            <a:off x="7857373" y="6252688"/>
            <a:ext cx="3973484" cy="246221"/>
          </a:xfrm>
          <a:prstGeom prst="rect">
            <a:avLst/>
          </a:prstGeom>
          <a:noFill/>
        </p:spPr>
        <p:txBody>
          <a:bodyPr wrap="square" rtlCol="0">
            <a:spAutoFit/>
          </a:bodyPr>
          <a:lstStyle/>
          <a:p>
            <a:r>
              <a:rPr lang="en-US" sz="1000" dirty="0"/>
              <a:t>Image from Center for Disease Control</a:t>
            </a:r>
          </a:p>
        </p:txBody>
      </p:sp>
      <p:sp>
        <p:nvSpPr>
          <p:cNvPr id="5" name="TextBox 4">
            <a:extLst>
              <a:ext uri="{FF2B5EF4-FFF2-40B4-BE49-F238E27FC236}">
                <a16:creationId xmlns:a16="http://schemas.microsoft.com/office/drawing/2014/main" xmlns="" id="{C1EC3A92-AC0E-1340-9AC9-A75765B42F90}"/>
              </a:ext>
            </a:extLst>
          </p:cNvPr>
          <p:cNvSpPr txBox="1"/>
          <p:nvPr/>
        </p:nvSpPr>
        <p:spPr>
          <a:xfrm>
            <a:off x="7988530" y="2290056"/>
            <a:ext cx="3973484" cy="2031325"/>
          </a:xfrm>
          <a:prstGeom prst="rect">
            <a:avLst/>
          </a:prstGeom>
          <a:noFill/>
        </p:spPr>
        <p:txBody>
          <a:bodyPr wrap="square" rtlCol="0">
            <a:spAutoFit/>
          </a:bodyPr>
          <a:lstStyle/>
          <a:p>
            <a:r>
              <a:rPr lang="en-US" dirty="0"/>
              <a:t>If you are feeling sick, stay home.</a:t>
            </a:r>
          </a:p>
          <a:p>
            <a:endParaRPr lang="en-US" dirty="0"/>
          </a:p>
          <a:p>
            <a:r>
              <a:rPr lang="en-US" dirty="0"/>
              <a:t>However, if medical care is needed, contact your doctor first for their advice. They may want you to visit their office or another urgent care facility.</a:t>
            </a:r>
          </a:p>
        </p:txBody>
      </p:sp>
    </p:spTree>
    <p:extLst>
      <p:ext uri="{BB962C8B-B14F-4D97-AF65-F5344CB8AC3E}">
        <p14:creationId xmlns:p14="http://schemas.microsoft.com/office/powerpoint/2010/main" val="910332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156" y="420910"/>
            <a:ext cx="8911687" cy="1280890"/>
          </a:xfrm>
        </p:spPr>
        <p:txBody>
          <a:bodyPr/>
          <a:lstStyle/>
          <a:p>
            <a:r>
              <a:rPr lang="en-US" dirty="0"/>
              <a:t>Wash your hands often with soap and water for at least 20 seconds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1570" y="1935630"/>
            <a:ext cx="5955487" cy="4581144"/>
          </a:xfrm>
        </p:spPr>
      </p:pic>
      <p:sp>
        <p:nvSpPr>
          <p:cNvPr id="5" name="TextBox 4">
            <a:extLst>
              <a:ext uri="{FF2B5EF4-FFF2-40B4-BE49-F238E27FC236}">
                <a16:creationId xmlns:a16="http://schemas.microsoft.com/office/drawing/2014/main" xmlns="" id="{D003EC85-9834-6445-B183-628447B939DA}"/>
              </a:ext>
            </a:extLst>
          </p:cNvPr>
          <p:cNvSpPr txBox="1"/>
          <p:nvPr/>
        </p:nvSpPr>
        <p:spPr>
          <a:xfrm>
            <a:off x="7857373" y="6252688"/>
            <a:ext cx="3973484" cy="246221"/>
          </a:xfrm>
          <a:prstGeom prst="rect">
            <a:avLst/>
          </a:prstGeom>
          <a:noFill/>
        </p:spPr>
        <p:txBody>
          <a:bodyPr wrap="square" rtlCol="0">
            <a:spAutoFit/>
          </a:bodyPr>
          <a:lstStyle/>
          <a:p>
            <a:r>
              <a:rPr lang="en-US" sz="1000" dirty="0"/>
              <a:t>Image from Center for Disease Control</a:t>
            </a:r>
          </a:p>
        </p:txBody>
      </p:sp>
      <p:sp>
        <p:nvSpPr>
          <p:cNvPr id="6" name="TextBox 5">
            <a:extLst>
              <a:ext uri="{FF2B5EF4-FFF2-40B4-BE49-F238E27FC236}">
                <a16:creationId xmlns:a16="http://schemas.microsoft.com/office/drawing/2014/main" xmlns="" id="{A06DF6C6-A787-C24D-95E2-D31C819C2574}"/>
              </a:ext>
            </a:extLst>
          </p:cNvPr>
          <p:cNvSpPr txBox="1"/>
          <p:nvPr/>
        </p:nvSpPr>
        <p:spPr>
          <a:xfrm>
            <a:off x="7988530" y="2022201"/>
            <a:ext cx="3973484" cy="3785652"/>
          </a:xfrm>
          <a:prstGeom prst="rect">
            <a:avLst/>
          </a:prstGeom>
          <a:noFill/>
        </p:spPr>
        <p:txBody>
          <a:bodyPr wrap="square" rtlCol="0">
            <a:spAutoFit/>
          </a:bodyPr>
          <a:lstStyle/>
          <a:p>
            <a:r>
              <a:rPr lang="en-US" sz="1600" dirty="0"/>
              <a:t>Wash your hands frequently, especially before and after meals, using the restroom and handling cash.</a:t>
            </a:r>
          </a:p>
          <a:p>
            <a:endParaRPr lang="en-US" sz="1600" dirty="0"/>
          </a:p>
          <a:p>
            <a:r>
              <a:rPr lang="en-US" sz="1600" dirty="0"/>
              <a:t>Wash with soap and water for at least 20 seconds – about the time it takes to sing the ABC song or Happy Birthday.</a:t>
            </a:r>
          </a:p>
          <a:p>
            <a:endParaRPr lang="en-US" sz="1600" dirty="0"/>
          </a:p>
          <a:p>
            <a:r>
              <a:rPr lang="en-US" sz="1600" dirty="0"/>
              <a:t>Be sure to wash your palms, the back of your hands, between the fingers and under fingernails.</a:t>
            </a:r>
          </a:p>
          <a:p>
            <a:endParaRPr lang="en-US" sz="1600" dirty="0"/>
          </a:p>
          <a:p>
            <a:r>
              <a:rPr lang="en-US" sz="1600" dirty="0"/>
              <a:t>Hand sanitizers work well, but after three uses, remember to wash with soap and water.</a:t>
            </a:r>
          </a:p>
        </p:txBody>
      </p:sp>
    </p:spTree>
    <p:extLst>
      <p:ext uri="{BB962C8B-B14F-4D97-AF65-F5344CB8AC3E}">
        <p14:creationId xmlns:p14="http://schemas.microsoft.com/office/powerpoint/2010/main" val="252298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156" y="540983"/>
            <a:ext cx="8911687" cy="936836"/>
          </a:xfrm>
        </p:spPr>
        <p:txBody>
          <a:bodyPr/>
          <a:lstStyle/>
          <a:p>
            <a:r>
              <a:rPr lang="en-US" dirty="0"/>
              <a:t>Eat healthy foods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0156" y="1535546"/>
            <a:ext cx="5955487" cy="4581144"/>
          </a:xfrm>
        </p:spPr>
      </p:pic>
      <p:sp>
        <p:nvSpPr>
          <p:cNvPr id="5" name="TextBox 4">
            <a:extLst>
              <a:ext uri="{FF2B5EF4-FFF2-40B4-BE49-F238E27FC236}">
                <a16:creationId xmlns:a16="http://schemas.microsoft.com/office/drawing/2014/main" xmlns="" id="{2C7E4AD6-6812-FF4A-A4CD-204D36DE24D5}"/>
              </a:ext>
            </a:extLst>
          </p:cNvPr>
          <p:cNvSpPr txBox="1"/>
          <p:nvPr/>
        </p:nvSpPr>
        <p:spPr>
          <a:xfrm>
            <a:off x="7803803" y="1708165"/>
            <a:ext cx="3973484" cy="2031325"/>
          </a:xfrm>
          <a:prstGeom prst="rect">
            <a:avLst/>
          </a:prstGeom>
          <a:noFill/>
        </p:spPr>
        <p:txBody>
          <a:bodyPr wrap="square" rtlCol="0">
            <a:spAutoFit/>
          </a:bodyPr>
          <a:lstStyle/>
          <a:p>
            <a:r>
              <a:rPr lang="en-US" dirty="0"/>
              <a:t>Eating nutritious food helps boost your immune system.</a:t>
            </a:r>
          </a:p>
          <a:p>
            <a:endParaRPr lang="en-US" dirty="0"/>
          </a:p>
          <a:p>
            <a:r>
              <a:rPr lang="en-US" dirty="0"/>
              <a:t>Ask your doctor about strengthening your immune system with supplements and vitamins.</a:t>
            </a:r>
          </a:p>
        </p:txBody>
      </p:sp>
    </p:spTree>
    <p:extLst>
      <p:ext uri="{BB962C8B-B14F-4D97-AF65-F5344CB8AC3E}">
        <p14:creationId xmlns:p14="http://schemas.microsoft.com/office/powerpoint/2010/main" val="3056189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156" y="587164"/>
            <a:ext cx="8911687" cy="789054"/>
          </a:xfrm>
        </p:spPr>
        <p:txBody>
          <a:bodyPr>
            <a:normAutofit fontScale="90000"/>
          </a:bodyPr>
          <a:lstStyle/>
          <a:p>
            <a:r>
              <a:rPr lang="en-US" dirty="0"/>
              <a:t>Get plenty of rest and practice self-care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0156" y="1570270"/>
            <a:ext cx="5955487" cy="4581144"/>
          </a:xfrm>
        </p:spPr>
      </p:pic>
      <p:sp>
        <p:nvSpPr>
          <p:cNvPr id="5" name="TextBox 4">
            <a:extLst>
              <a:ext uri="{FF2B5EF4-FFF2-40B4-BE49-F238E27FC236}">
                <a16:creationId xmlns:a16="http://schemas.microsoft.com/office/drawing/2014/main" xmlns="" id="{86A8261F-462F-9A46-BF8D-C589461CF07F}"/>
              </a:ext>
            </a:extLst>
          </p:cNvPr>
          <p:cNvSpPr txBox="1"/>
          <p:nvPr/>
        </p:nvSpPr>
        <p:spPr>
          <a:xfrm>
            <a:off x="7942349" y="1829517"/>
            <a:ext cx="3973484" cy="923330"/>
          </a:xfrm>
          <a:prstGeom prst="rect">
            <a:avLst/>
          </a:prstGeom>
          <a:noFill/>
        </p:spPr>
        <p:txBody>
          <a:bodyPr wrap="square" rtlCol="0">
            <a:spAutoFit/>
          </a:bodyPr>
          <a:lstStyle/>
          <a:p>
            <a:r>
              <a:rPr lang="en-US" dirty="0"/>
              <a:t>Be sure to get plenty of rest. </a:t>
            </a:r>
            <a:br>
              <a:rPr lang="en-US" dirty="0"/>
            </a:br>
            <a:r>
              <a:rPr lang="en-US" dirty="0"/>
              <a:t>Try to reduce or eliminate stress.</a:t>
            </a:r>
          </a:p>
          <a:p>
            <a:r>
              <a:rPr lang="en-US" dirty="0"/>
              <a:t>Maintain and exercise routine.</a:t>
            </a:r>
          </a:p>
        </p:txBody>
      </p:sp>
    </p:spTree>
    <p:extLst>
      <p:ext uri="{BB962C8B-B14F-4D97-AF65-F5344CB8AC3E}">
        <p14:creationId xmlns:p14="http://schemas.microsoft.com/office/powerpoint/2010/main" val="1827072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4780" y="467092"/>
            <a:ext cx="9746856" cy="844472"/>
          </a:xfrm>
        </p:spPr>
        <p:txBody>
          <a:bodyPr/>
          <a:lstStyle/>
          <a:p>
            <a:r>
              <a:rPr lang="en-US" dirty="0"/>
              <a:t>Other steps the Academy is implementing</a:t>
            </a:r>
          </a:p>
        </p:txBody>
      </p:sp>
      <p:sp>
        <p:nvSpPr>
          <p:cNvPr id="3" name="Content Placeholder 2"/>
          <p:cNvSpPr>
            <a:spLocks noGrp="1"/>
          </p:cNvSpPr>
          <p:nvPr>
            <p:ph idx="1"/>
          </p:nvPr>
        </p:nvSpPr>
        <p:spPr>
          <a:xfrm>
            <a:off x="1844780" y="1460247"/>
            <a:ext cx="10083079" cy="3178255"/>
          </a:xfrm>
        </p:spPr>
        <p:txBody>
          <a:bodyPr>
            <a:normAutofit/>
          </a:bodyPr>
          <a:lstStyle/>
          <a:p>
            <a:pPr marL="0" indent="0">
              <a:buNone/>
            </a:pPr>
            <a:r>
              <a:rPr lang="en-US" sz="2000" dirty="0"/>
              <a:t>Our community discusses this topic daily and have developed new practices to implement during this period:</a:t>
            </a:r>
          </a:p>
          <a:p>
            <a:pPr>
              <a:buFont typeface="Arial" panose="020B0604020202020204" pitchFamily="34" charset="0"/>
              <a:buChar char="•"/>
            </a:pPr>
            <a:r>
              <a:rPr lang="en-US" sz="2000" dirty="0"/>
              <a:t>Eliminate hand-shaking and hugging. Using air fist bumps, heart hands or just saying hello.</a:t>
            </a:r>
          </a:p>
          <a:p>
            <a:pPr>
              <a:buFont typeface="Arial" panose="020B0604020202020204" pitchFamily="34" charset="0"/>
              <a:buChar char="•"/>
            </a:pPr>
            <a:r>
              <a:rPr lang="en-US" sz="2000" dirty="0"/>
              <a:t>Provide hand sanitizers and tissues in each area.</a:t>
            </a:r>
          </a:p>
          <a:p>
            <a:pPr>
              <a:buFont typeface="Arial" panose="020B0604020202020204" pitchFamily="34" charset="0"/>
              <a:buChar char="•"/>
            </a:pPr>
            <a:r>
              <a:rPr lang="en-US" sz="2000" dirty="0"/>
              <a:t>Vitamin C lozenges are available around the building.</a:t>
            </a:r>
          </a:p>
          <a:p>
            <a:pPr>
              <a:buFont typeface="Arial" panose="020B0604020202020204" pitchFamily="34" charset="0"/>
              <a:buChar char="•"/>
            </a:pPr>
            <a:r>
              <a:rPr lang="en-US" sz="2000" dirty="0"/>
              <a:t>Frequently disinfect high-contact surfaces such as doorknobs, dining room tables, keyboards and mice and allowing surfaces to air dry.</a:t>
            </a:r>
          </a:p>
        </p:txBody>
      </p:sp>
      <p:pic>
        <p:nvPicPr>
          <p:cNvPr id="6" name="Picture 5" descr="A picture containing person, indoor, standing, ceiling&#10;&#10;Description automatically generated">
            <a:extLst>
              <a:ext uri="{FF2B5EF4-FFF2-40B4-BE49-F238E27FC236}">
                <a16:creationId xmlns:a16="http://schemas.microsoft.com/office/drawing/2014/main" xmlns="" id="{3A93372E-D5A8-E347-AD76-8A707705AEB6}"/>
              </a:ext>
            </a:extLst>
          </p:cNvPr>
          <p:cNvPicPr>
            <a:picLocks noChangeAspect="1"/>
          </p:cNvPicPr>
          <p:nvPr/>
        </p:nvPicPr>
        <p:blipFill rotWithShape="1">
          <a:blip r:embed="rId2"/>
          <a:srcRect l="19697" t="16193" r="6312"/>
          <a:stretch/>
        </p:blipFill>
        <p:spPr>
          <a:xfrm>
            <a:off x="1662549" y="4996873"/>
            <a:ext cx="2290619" cy="1729690"/>
          </a:xfrm>
          <a:prstGeom prst="rect">
            <a:avLst/>
          </a:prstGeom>
        </p:spPr>
      </p:pic>
      <p:pic>
        <p:nvPicPr>
          <p:cNvPr id="8" name="Picture 7" descr="A person standing in a room&#10;&#10;Description automatically generated">
            <a:extLst>
              <a:ext uri="{FF2B5EF4-FFF2-40B4-BE49-F238E27FC236}">
                <a16:creationId xmlns:a16="http://schemas.microsoft.com/office/drawing/2014/main" xmlns="" id="{4128D59D-E09F-A140-93BE-AB76F9549F29}"/>
              </a:ext>
            </a:extLst>
          </p:cNvPr>
          <p:cNvPicPr>
            <a:picLocks noChangeAspect="1"/>
          </p:cNvPicPr>
          <p:nvPr/>
        </p:nvPicPr>
        <p:blipFill rotWithShape="1">
          <a:blip r:embed="rId3"/>
          <a:srcRect l="5303" t="24705" r="32828" b="33544"/>
          <a:stretch/>
        </p:blipFill>
        <p:spPr>
          <a:xfrm>
            <a:off x="4048903" y="4996873"/>
            <a:ext cx="1705356" cy="1726239"/>
          </a:xfrm>
          <a:prstGeom prst="rect">
            <a:avLst/>
          </a:prstGeom>
        </p:spPr>
      </p:pic>
      <p:pic>
        <p:nvPicPr>
          <p:cNvPr id="10" name="Picture 9" descr="A picture containing person, indoor, holding, standing&#10;&#10;Description automatically generated">
            <a:extLst>
              <a:ext uri="{FF2B5EF4-FFF2-40B4-BE49-F238E27FC236}">
                <a16:creationId xmlns:a16="http://schemas.microsoft.com/office/drawing/2014/main" xmlns="" id="{F8837BE8-784C-1F46-8E90-F8F186E532AE}"/>
              </a:ext>
            </a:extLst>
          </p:cNvPr>
          <p:cNvPicPr>
            <a:picLocks noChangeAspect="1"/>
          </p:cNvPicPr>
          <p:nvPr/>
        </p:nvPicPr>
        <p:blipFill rotWithShape="1">
          <a:blip r:embed="rId4"/>
          <a:srcRect l="5143" t="23390" r="6979" b="379"/>
          <a:stretch/>
        </p:blipFill>
        <p:spPr>
          <a:xfrm>
            <a:off x="5865099" y="4996850"/>
            <a:ext cx="2985000" cy="1726239"/>
          </a:xfrm>
          <a:prstGeom prst="rect">
            <a:avLst/>
          </a:prstGeom>
        </p:spPr>
      </p:pic>
      <p:pic>
        <p:nvPicPr>
          <p:cNvPr id="12" name="Picture 11" descr="A picture containing person, indoor, woman, standing&#10;&#10;Description automatically generated">
            <a:extLst>
              <a:ext uri="{FF2B5EF4-FFF2-40B4-BE49-F238E27FC236}">
                <a16:creationId xmlns:a16="http://schemas.microsoft.com/office/drawing/2014/main" xmlns="" id="{D54D60C0-38D4-7B4E-B50D-BAA7BC35BB36}"/>
              </a:ext>
            </a:extLst>
          </p:cNvPr>
          <p:cNvPicPr>
            <a:picLocks noChangeAspect="1"/>
          </p:cNvPicPr>
          <p:nvPr/>
        </p:nvPicPr>
        <p:blipFill rotWithShape="1">
          <a:blip r:embed="rId5"/>
          <a:srcRect l="32071" t="53157" r="13889" b="24957"/>
          <a:stretch/>
        </p:blipFill>
        <p:spPr>
          <a:xfrm>
            <a:off x="8942469" y="4996850"/>
            <a:ext cx="2841693" cy="1726262"/>
          </a:xfrm>
          <a:prstGeom prst="rect">
            <a:avLst/>
          </a:prstGeom>
        </p:spPr>
      </p:pic>
    </p:spTree>
    <p:extLst>
      <p:ext uri="{BB962C8B-B14F-4D97-AF65-F5344CB8AC3E}">
        <p14:creationId xmlns:p14="http://schemas.microsoft.com/office/powerpoint/2010/main" val="1251542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4780" y="467092"/>
            <a:ext cx="9746856" cy="844472"/>
          </a:xfrm>
        </p:spPr>
        <p:txBody>
          <a:bodyPr>
            <a:normAutofit/>
          </a:bodyPr>
          <a:lstStyle/>
          <a:p>
            <a:r>
              <a:rPr lang="en-US" dirty="0"/>
              <a:t>Other steps the Academy is implementing</a:t>
            </a:r>
          </a:p>
        </p:txBody>
      </p:sp>
      <p:sp>
        <p:nvSpPr>
          <p:cNvPr id="3" name="Content Placeholder 2"/>
          <p:cNvSpPr>
            <a:spLocks noGrp="1"/>
          </p:cNvSpPr>
          <p:nvPr>
            <p:ph idx="1"/>
          </p:nvPr>
        </p:nvSpPr>
        <p:spPr>
          <a:xfrm>
            <a:off x="1844780" y="1752139"/>
            <a:ext cx="10083079" cy="2587105"/>
          </a:xfrm>
        </p:spPr>
        <p:txBody>
          <a:bodyPr>
            <a:normAutofit/>
          </a:bodyPr>
          <a:lstStyle/>
          <a:p>
            <a:pPr>
              <a:buFont typeface="Arial" panose="020B0604020202020204" pitchFamily="34" charset="0"/>
              <a:buChar char="•"/>
            </a:pPr>
            <a:r>
              <a:rPr lang="en-US" sz="2000" dirty="0"/>
              <a:t>Remove jackets and gloves when walking away from culinary workstations.</a:t>
            </a:r>
          </a:p>
          <a:p>
            <a:pPr>
              <a:buFont typeface="Arial" panose="020B0604020202020204" pitchFamily="34" charset="0"/>
              <a:buChar char="•"/>
            </a:pPr>
            <a:r>
              <a:rPr lang="en-US" sz="2000" dirty="0"/>
              <a:t>Silverware and drinking glasses are washed and sanitized twice through the dish machine.</a:t>
            </a:r>
          </a:p>
          <a:p>
            <a:pPr>
              <a:buFont typeface="Arial" panose="020B0604020202020204" pitchFamily="34" charset="0"/>
              <a:buChar char="•"/>
            </a:pPr>
            <a:r>
              <a:rPr lang="en-US" sz="2000" dirty="0"/>
              <a:t>Wash hands before and after handling cash.</a:t>
            </a:r>
          </a:p>
          <a:p>
            <a:pPr>
              <a:buFont typeface="Arial" panose="020B0604020202020204" pitchFamily="34" charset="0"/>
              <a:buChar char="•"/>
            </a:pPr>
            <a:r>
              <a:rPr lang="en-US" sz="2000" dirty="0"/>
              <a:t>Practice self-care by getting enough rest, eating nutritious meals and reducing stress.</a:t>
            </a:r>
          </a:p>
        </p:txBody>
      </p:sp>
      <p:pic>
        <p:nvPicPr>
          <p:cNvPr id="14" name="Picture 13" descr="A picture containing person, indoor, cabinet, man&#10;&#10;Description automatically generated">
            <a:extLst>
              <a:ext uri="{FF2B5EF4-FFF2-40B4-BE49-F238E27FC236}">
                <a16:creationId xmlns:a16="http://schemas.microsoft.com/office/drawing/2014/main" xmlns="" id="{6FCB1CC7-C8A6-F74F-89A9-67DA3BABE900}"/>
              </a:ext>
            </a:extLst>
          </p:cNvPr>
          <p:cNvPicPr>
            <a:picLocks noChangeAspect="1"/>
          </p:cNvPicPr>
          <p:nvPr/>
        </p:nvPicPr>
        <p:blipFill>
          <a:blip r:embed="rId2"/>
          <a:stretch>
            <a:fillRect/>
          </a:stretch>
        </p:blipFill>
        <p:spPr>
          <a:xfrm>
            <a:off x="7478103" y="4957153"/>
            <a:ext cx="2470542" cy="1715654"/>
          </a:xfrm>
          <a:prstGeom prst="rect">
            <a:avLst/>
          </a:prstGeom>
        </p:spPr>
      </p:pic>
      <p:pic>
        <p:nvPicPr>
          <p:cNvPr id="16" name="Picture 15" descr="A person standing in a kitchen preparing food&#10;&#10;Description automatically generated">
            <a:extLst>
              <a:ext uri="{FF2B5EF4-FFF2-40B4-BE49-F238E27FC236}">
                <a16:creationId xmlns:a16="http://schemas.microsoft.com/office/drawing/2014/main" xmlns="" id="{96B6890E-4340-7746-AA2B-1BD28FF71E07}"/>
              </a:ext>
            </a:extLst>
          </p:cNvPr>
          <p:cNvPicPr>
            <a:picLocks noChangeAspect="1"/>
          </p:cNvPicPr>
          <p:nvPr/>
        </p:nvPicPr>
        <p:blipFill rotWithShape="1">
          <a:blip r:embed="rId3"/>
          <a:srcRect l="22896" t="12595" r="9557"/>
          <a:stretch/>
        </p:blipFill>
        <p:spPr>
          <a:xfrm>
            <a:off x="2243355" y="4957154"/>
            <a:ext cx="1986899" cy="1714061"/>
          </a:xfrm>
          <a:prstGeom prst="rect">
            <a:avLst/>
          </a:prstGeom>
        </p:spPr>
      </p:pic>
      <p:pic>
        <p:nvPicPr>
          <p:cNvPr id="18" name="Picture 17" descr="A person standing in a kitchen&#10;&#10;Description automatically generated">
            <a:extLst>
              <a:ext uri="{FF2B5EF4-FFF2-40B4-BE49-F238E27FC236}">
                <a16:creationId xmlns:a16="http://schemas.microsoft.com/office/drawing/2014/main" xmlns="" id="{26BD39F8-680B-154C-9770-045593628994}"/>
              </a:ext>
            </a:extLst>
          </p:cNvPr>
          <p:cNvPicPr>
            <a:picLocks noChangeAspect="1"/>
          </p:cNvPicPr>
          <p:nvPr/>
        </p:nvPicPr>
        <p:blipFill>
          <a:blip r:embed="rId4"/>
          <a:stretch>
            <a:fillRect/>
          </a:stretch>
        </p:blipFill>
        <p:spPr>
          <a:xfrm>
            <a:off x="4568632" y="4957153"/>
            <a:ext cx="2571092" cy="1714061"/>
          </a:xfrm>
          <a:prstGeom prst="rect">
            <a:avLst/>
          </a:prstGeom>
        </p:spPr>
      </p:pic>
    </p:spTree>
    <p:extLst>
      <p:ext uri="{BB962C8B-B14F-4D97-AF65-F5344CB8AC3E}">
        <p14:creationId xmlns:p14="http://schemas.microsoft.com/office/powerpoint/2010/main" val="1280259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10868-BB93-8741-8BA6-9AF611F9B077}"/>
              </a:ext>
            </a:extLst>
          </p:cNvPr>
          <p:cNvSpPr>
            <a:spLocks noGrp="1"/>
          </p:cNvSpPr>
          <p:nvPr>
            <p:ph type="title"/>
          </p:nvPr>
        </p:nvSpPr>
        <p:spPr>
          <a:xfrm>
            <a:off x="1835543" y="587165"/>
            <a:ext cx="8911687" cy="1280890"/>
          </a:xfrm>
        </p:spPr>
        <p:txBody>
          <a:bodyPr/>
          <a:lstStyle/>
          <a:p>
            <a:r>
              <a:rPr lang="en-US" dirty="0"/>
              <a:t>Symptoms of COVID-19</a:t>
            </a:r>
          </a:p>
        </p:txBody>
      </p:sp>
      <p:sp>
        <p:nvSpPr>
          <p:cNvPr id="3" name="Content Placeholder 2">
            <a:extLst>
              <a:ext uri="{FF2B5EF4-FFF2-40B4-BE49-F238E27FC236}">
                <a16:creationId xmlns:a16="http://schemas.microsoft.com/office/drawing/2014/main" xmlns="" id="{4DA25B94-2502-4941-BB92-EEFD0F184E8C}"/>
              </a:ext>
            </a:extLst>
          </p:cNvPr>
          <p:cNvSpPr>
            <a:spLocks noGrp="1"/>
          </p:cNvSpPr>
          <p:nvPr>
            <p:ph idx="1"/>
          </p:nvPr>
        </p:nvSpPr>
        <p:spPr>
          <a:xfrm>
            <a:off x="1835543" y="1385456"/>
            <a:ext cx="8915400" cy="1280890"/>
          </a:xfrm>
        </p:spPr>
        <p:txBody>
          <a:bodyPr/>
          <a:lstStyle/>
          <a:p>
            <a:r>
              <a:rPr lang="en-US" dirty="0"/>
              <a:t>Cough</a:t>
            </a:r>
          </a:p>
          <a:p>
            <a:r>
              <a:rPr lang="en-US" dirty="0"/>
              <a:t>Fever</a:t>
            </a:r>
          </a:p>
          <a:p>
            <a:r>
              <a:rPr lang="en-US" dirty="0"/>
              <a:t>Shortness of Breath</a:t>
            </a:r>
          </a:p>
        </p:txBody>
      </p:sp>
      <p:sp>
        <p:nvSpPr>
          <p:cNvPr id="4" name="Title 1">
            <a:extLst>
              <a:ext uri="{FF2B5EF4-FFF2-40B4-BE49-F238E27FC236}">
                <a16:creationId xmlns:a16="http://schemas.microsoft.com/office/drawing/2014/main" xmlns="" id="{712F45C5-6861-6E43-9339-B4D07162C4B1}"/>
              </a:ext>
            </a:extLst>
          </p:cNvPr>
          <p:cNvSpPr txBox="1">
            <a:spLocks/>
          </p:cNvSpPr>
          <p:nvPr/>
        </p:nvSpPr>
        <p:spPr>
          <a:xfrm>
            <a:off x="1835543" y="303478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If you think you’ve been exposed to COVID-19:</a:t>
            </a:r>
          </a:p>
        </p:txBody>
      </p:sp>
      <p:sp>
        <p:nvSpPr>
          <p:cNvPr id="5" name="Content Placeholder 2">
            <a:extLst>
              <a:ext uri="{FF2B5EF4-FFF2-40B4-BE49-F238E27FC236}">
                <a16:creationId xmlns:a16="http://schemas.microsoft.com/office/drawing/2014/main" xmlns="" id="{CF627E2D-98F3-1542-B53B-89ABB31B1CDA}"/>
              </a:ext>
            </a:extLst>
          </p:cNvPr>
          <p:cNvSpPr txBox="1">
            <a:spLocks/>
          </p:cNvSpPr>
          <p:nvPr/>
        </p:nvSpPr>
        <p:spPr>
          <a:xfrm>
            <a:off x="1831830" y="4378023"/>
            <a:ext cx="8915400"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a:t>Stay home and self-isolate from others in the household</a:t>
            </a:r>
          </a:p>
          <a:p>
            <a:r>
              <a:rPr lang="en-US" dirty="0"/>
              <a:t>Wear a facemask </a:t>
            </a:r>
          </a:p>
          <a:p>
            <a:r>
              <a:rPr lang="en-US" dirty="0"/>
              <a:t>Avoid contact with pets and other animals</a:t>
            </a:r>
          </a:p>
          <a:p>
            <a:r>
              <a:rPr lang="en-US" dirty="0"/>
              <a:t>Contact your doctor for advice</a:t>
            </a:r>
          </a:p>
          <a:p>
            <a:r>
              <a:rPr lang="en-US" dirty="0"/>
              <a:t>Monitor for symptoms</a:t>
            </a:r>
          </a:p>
        </p:txBody>
      </p:sp>
    </p:spTree>
    <p:extLst>
      <p:ext uri="{BB962C8B-B14F-4D97-AF65-F5344CB8AC3E}">
        <p14:creationId xmlns:p14="http://schemas.microsoft.com/office/powerpoint/2010/main" val="1258818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0A5E80-5C47-CA4A-8244-5DDA79AC6B84}"/>
              </a:ext>
            </a:extLst>
          </p:cNvPr>
          <p:cNvSpPr>
            <a:spLocks noGrp="1"/>
          </p:cNvSpPr>
          <p:nvPr>
            <p:ph type="title"/>
          </p:nvPr>
        </p:nvSpPr>
        <p:spPr>
          <a:xfrm>
            <a:off x="2042640" y="661056"/>
            <a:ext cx="8911687" cy="1280890"/>
          </a:xfrm>
        </p:spPr>
        <p:txBody>
          <a:bodyPr>
            <a:normAutofit fontScale="90000"/>
          </a:bodyPr>
          <a:lstStyle/>
          <a:p>
            <a:pPr fontAlgn="base"/>
            <a:r>
              <a:rPr lang="en-US" sz="4000" dirty="0"/>
              <a:t>FINAL THOUGHTS</a:t>
            </a:r>
            <a:r>
              <a:rPr lang="en-US" dirty="0"/>
              <a:t/>
            </a:r>
            <a:br>
              <a:rPr lang="en-US" dirty="0"/>
            </a:br>
            <a:r>
              <a:rPr lang="en-US" dirty="0"/>
              <a:t/>
            </a:r>
            <a:br>
              <a:rPr lang="en-US" dirty="0"/>
            </a:br>
            <a:r>
              <a:rPr lang="en-US" dirty="0"/>
              <a:t/>
            </a:r>
            <a:br>
              <a:rPr lang="en-US" dirty="0"/>
            </a:br>
            <a:r>
              <a:rPr lang="en-US" sz="2700" dirty="0"/>
              <a:t>Let's work together to live healthy, vibrant and active lives. </a:t>
            </a:r>
            <a:br>
              <a:rPr lang="en-US" sz="2700" dirty="0"/>
            </a:br>
            <a:r>
              <a:rPr lang="en-US" sz="2700" dirty="0"/>
              <a:t/>
            </a:r>
            <a:br>
              <a:rPr lang="en-US" sz="2700" dirty="0"/>
            </a:br>
            <a:r>
              <a:rPr lang="en-US" sz="2700" dirty="0"/>
              <a:t>• BE PRO-ACTIVE</a:t>
            </a:r>
            <a:br>
              <a:rPr lang="en-US" sz="2700" dirty="0"/>
            </a:br>
            <a:r>
              <a:rPr lang="en-US" sz="2700" dirty="0"/>
              <a:t>• PRACTICE BETTER HABITS</a:t>
            </a:r>
            <a:br>
              <a:rPr lang="en-US" sz="2700" dirty="0"/>
            </a:br>
            <a:r>
              <a:rPr lang="en-US" sz="2700" dirty="0"/>
              <a:t>• STAY INFORMED</a:t>
            </a:r>
            <a:br>
              <a:rPr lang="en-US" sz="2700" dirty="0"/>
            </a:br>
            <a:r>
              <a:rPr lang="en-US" sz="2700" dirty="0"/>
              <a:t>• STAY CONNECTED</a:t>
            </a:r>
            <a:br>
              <a:rPr lang="en-US" sz="2700" dirty="0"/>
            </a:br>
            <a:r>
              <a:rPr lang="en-US" sz="2700" dirty="0"/>
              <a:t>• STAY CALM</a:t>
            </a:r>
            <a:br>
              <a:rPr lang="en-US" sz="2700" dirty="0"/>
            </a:br>
            <a:r>
              <a:rPr lang="en-US" sz="2700" dirty="0"/>
              <a:t/>
            </a:r>
            <a:br>
              <a:rPr lang="en-US" sz="2700" dirty="0"/>
            </a:br>
            <a:r>
              <a:rPr lang="en-US" sz="2700" dirty="0"/>
              <a:t>We look forward to seeing you at the Clubhouse again soon!</a:t>
            </a:r>
          </a:p>
        </p:txBody>
      </p:sp>
    </p:spTree>
    <p:extLst>
      <p:ext uri="{BB962C8B-B14F-4D97-AF65-F5344CB8AC3E}">
        <p14:creationId xmlns:p14="http://schemas.microsoft.com/office/powerpoint/2010/main" val="3232819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37111" y="599902"/>
            <a:ext cx="8915399" cy="1126284"/>
          </a:xfrm>
        </p:spPr>
        <p:txBody>
          <a:bodyPr>
            <a:normAutofit/>
          </a:bodyPr>
          <a:lstStyle/>
          <a:p>
            <a:r>
              <a:rPr lang="en-US" dirty="0"/>
              <a:t>WE CARE</a:t>
            </a:r>
          </a:p>
        </p:txBody>
      </p:sp>
      <p:sp>
        <p:nvSpPr>
          <p:cNvPr id="3" name="Subtitle 2"/>
          <p:cNvSpPr>
            <a:spLocks noGrp="1"/>
          </p:cNvSpPr>
          <p:nvPr>
            <p:ph type="subTitle" idx="1"/>
          </p:nvPr>
        </p:nvSpPr>
        <p:spPr>
          <a:xfrm>
            <a:off x="3437111" y="1784376"/>
            <a:ext cx="8267209" cy="1665407"/>
          </a:xfrm>
        </p:spPr>
        <p:txBody>
          <a:bodyPr>
            <a:noAutofit/>
          </a:bodyPr>
          <a:lstStyle/>
          <a:p>
            <a:r>
              <a:rPr lang="en-US" sz="2400" dirty="0"/>
              <a:t>The special nature of our Clubhouse community means that we care deeply about the wellbeing of all members, staff and volunteers. We will come together to support each other and meet current challenges.</a:t>
            </a:r>
          </a:p>
        </p:txBody>
      </p:sp>
      <p:pic>
        <p:nvPicPr>
          <p:cNvPr id="6" name="Picture 5" descr="A group of people sitting at a table&#10;&#10;Description automatically generated">
            <a:extLst>
              <a:ext uri="{FF2B5EF4-FFF2-40B4-BE49-F238E27FC236}">
                <a16:creationId xmlns:a16="http://schemas.microsoft.com/office/drawing/2014/main" xmlns="" id="{7AB339D7-7A66-404C-A96F-38413D6BA692}"/>
              </a:ext>
            </a:extLst>
          </p:cNvPr>
          <p:cNvPicPr>
            <a:picLocks noChangeAspect="1"/>
          </p:cNvPicPr>
          <p:nvPr/>
        </p:nvPicPr>
        <p:blipFill>
          <a:blip r:embed="rId2"/>
          <a:stretch>
            <a:fillRect/>
          </a:stretch>
        </p:blipFill>
        <p:spPr>
          <a:xfrm>
            <a:off x="3542145" y="3586557"/>
            <a:ext cx="6100618" cy="2948632"/>
          </a:xfrm>
          <a:prstGeom prst="rect">
            <a:avLst/>
          </a:prstGeom>
        </p:spPr>
      </p:pic>
    </p:spTree>
    <p:extLst>
      <p:ext uri="{BB962C8B-B14F-4D97-AF65-F5344CB8AC3E}">
        <p14:creationId xmlns:p14="http://schemas.microsoft.com/office/powerpoint/2010/main" val="77676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2298" y="598516"/>
            <a:ext cx="10216139" cy="883183"/>
          </a:xfrm>
        </p:spPr>
        <p:txBody>
          <a:bodyPr>
            <a:normAutofit fontScale="90000"/>
          </a:bodyPr>
          <a:lstStyle/>
          <a:p>
            <a:r>
              <a:rPr lang="en-US" dirty="0"/>
              <a:t>SAFETY IS OUR HIGHEST PRIORITY</a:t>
            </a:r>
          </a:p>
        </p:txBody>
      </p:sp>
      <p:sp>
        <p:nvSpPr>
          <p:cNvPr id="3" name="Subtitle 2"/>
          <p:cNvSpPr>
            <a:spLocks noGrp="1"/>
          </p:cNvSpPr>
          <p:nvPr>
            <p:ph type="subTitle" idx="1"/>
          </p:nvPr>
        </p:nvSpPr>
        <p:spPr>
          <a:xfrm>
            <a:off x="3437111" y="2080219"/>
            <a:ext cx="7186554" cy="1278126"/>
          </a:xfrm>
        </p:spPr>
        <p:txBody>
          <a:bodyPr>
            <a:noAutofit/>
          </a:bodyPr>
          <a:lstStyle/>
          <a:p>
            <a:r>
              <a:rPr lang="en-US" sz="2400" dirty="0"/>
              <a:t>Our Goal: Keep everyone healthy without limiting the recovery process of our members or the effectiveness of Clubhouse staff.</a:t>
            </a:r>
          </a:p>
        </p:txBody>
      </p:sp>
      <p:pic>
        <p:nvPicPr>
          <p:cNvPr id="6" name="Picture 5" descr="A person cooking in a kitchen preparing food&#10;&#10;Description automatically generated">
            <a:extLst>
              <a:ext uri="{FF2B5EF4-FFF2-40B4-BE49-F238E27FC236}">
                <a16:creationId xmlns:a16="http://schemas.microsoft.com/office/drawing/2014/main" xmlns="" id="{3674485D-5FCA-A349-BD94-283377904774}"/>
              </a:ext>
            </a:extLst>
          </p:cNvPr>
          <p:cNvPicPr>
            <a:picLocks noChangeAspect="1"/>
          </p:cNvPicPr>
          <p:nvPr/>
        </p:nvPicPr>
        <p:blipFill>
          <a:blip r:embed="rId2"/>
          <a:stretch>
            <a:fillRect/>
          </a:stretch>
        </p:blipFill>
        <p:spPr>
          <a:xfrm>
            <a:off x="3505496" y="3516035"/>
            <a:ext cx="4128064" cy="3096048"/>
          </a:xfrm>
          <a:prstGeom prst="rect">
            <a:avLst/>
          </a:prstGeom>
        </p:spPr>
      </p:pic>
    </p:spTree>
    <p:extLst>
      <p:ext uri="{BB962C8B-B14F-4D97-AF65-F5344CB8AC3E}">
        <p14:creationId xmlns:p14="http://schemas.microsoft.com/office/powerpoint/2010/main" val="1148790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6291" y="518087"/>
            <a:ext cx="10075026" cy="858662"/>
          </a:xfrm>
        </p:spPr>
        <p:txBody>
          <a:bodyPr>
            <a:normAutofit fontScale="90000"/>
          </a:bodyPr>
          <a:lstStyle/>
          <a:p>
            <a:r>
              <a:rPr lang="en-US" dirty="0"/>
              <a:t>WE REMAIN CALM AND ACTIVE</a:t>
            </a:r>
          </a:p>
        </p:txBody>
      </p:sp>
      <p:sp>
        <p:nvSpPr>
          <p:cNvPr id="3" name="Subtitle 2"/>
          <p:cNvSpPr>
            <a:spLocks noGrp="1"/>
          </p:cNvSpPr>
          <p:nvPr>
            <p:ph type="subTitle" idx="1"/>
          </p:nvPr>
        </p:nvSpPr>
        <p:spPr>
          <a:xfrm>
            <a:off x="2518756" y="1709257"/>
            <a:ext cx="8703165" cy="1241761"/>
          </a:xfrm>
        </p:spPr>
        <p:txBody>
          <a:bodyPr>
            <a:noAutofit/>
          </a:bodyPr>
          <a:lstStyle/>
          <a:p>
            <a:r>
              <a:rPr lang="en-US" sz="2400" dirty="0"/>
              <a:t>There is no cause for panic. By taking proper precautions, we can reduce the likelihood of illness while maintaining normal daily activities. </a:t>
            </a:r>
          </a:p>
        </p:txBody>
      </p:sp>
      <p:pic>
        <p:nvPicPr>
          <p:cNvPr id="6" name="Picture 5" descr="A group of people sitting at a table&#10;&#10;Description automatically generated">
            <a:extLst>
              <a:ext uri="{FF2B5EF4-FFF2-40B4-BE49-F238E27FC236}">
                <a16:creationId xmlns:a16="http://schemas.microsoft.com/office/drawing/2014/main" xmlns="" id="{EC79F86F-F927-E344-9D5F-60150DEB881E}"/>
              </a:ext>
            </a:extLst>
          </p:cNvPr>
          <p:cNvPicPr>
            <a:picLocks noChangeAspect="1"/>
          </p:cNvPicPr>
          <p:nvPr/>
        </p:nvPicPr>
        <p:blipFill rotWithShape="1">
          <a:blip r:embed="rId2"/>
          <a:srcRect l="-2947" t="21380" r="11025"/>
          <a:stretch/>
        </p:blipFill>
        <p:spPr>
          <a:xfrm>
            <a:off x="6999317" y="3241961"/>
            <a:ext cx="4572000" cy="2932773"/>
          </a:xfrm>
          <a:prstGeom prst="rect">
            <a:avLst/>
          </a:prstGeom>
        </p:spPr>
      </p:pic>
      <p:sp>
        <p:nvSpPr>
          <p:cNvPr id="4" name="TextBox 3"/>
          <p:cNvSpPr txBox="1"/>
          <p:nvPr/>
        </p:nvSpPr>
        <p:spPr>
          <a:xfrm>
            <a:off x="2518756" y="3158831"/>
            <a:ext cx="4547062" cy="3175228"/>
          </a:xfrm>
          <a:prstGeom prst="rect">
            <a:avLst/>
          </a:prstGeom>
          <a:noFill/>
        </p:spPr>
        <p:txBody>
          <a:bodyPr wrap="square" rtlCol="0">
            <a:spAutoFit/>
          </a:bodyPr>
          <a:lstStyle/>
          <a:p>
            <a:pPr lvl="0">
              <a:spcBef>
                <a:spcPts val="1000"/>
              </a:spcBef>
              <a:buClr>
                <a:srgbClr val="A53010"/>
              </a:buClr>
            </a:pPr>
            <a:r>
              <a:rPr lang="en-US" sz="2400" dirty="0">
                <a:solidFill>
                  <a:prstClr val="black">
                    <a:lumMod val="65000"/>
                    <a:lumOff val="35000"/>
                  </a:prstClr>
                </a:solidFill>
              </a:rPr>
              <a:t>Participation at the Academy continues as usual. Our work-ordered day, Transitional and Supported Employment, evening and weekend activities continue to be vibrant. </a:t>
            </a:r>
          </a:p>
          <a:p>
            <a:pPr lvl="0">
              <a:spcBef>
                <a:spcPts val="1000"/>
              </a:spcBef>
              <a:buClr>
                <a:srgbClr val="A53010"/>
              </a:buClr>
            </a:pPr>
            <a:r>
              <a:rPr lang="en-US" sz="2400" dirty="0">
                <a:solidFill>
                  <a:prstClr val="black">
                    <a:lumMod val="65000"/>
                    <a:lumOff val="35000"/>
                  </a:prstClr>
                </a:solidFill>
              </a:rPr>
              <a:t>Come in and join us!</a:t>
            </a:r>
          </a:p>
        </p:txBody>
      </p:sp>
    </p:spTree>
    <p:extLst>
      <p:ext uri="{BB962C8B-B14F-4D97-AF65-F5344CB8AC3E}">
        <p14:creationId xmlns:p14="http://schemas.microsoft.com/office/powerpoint/2010/main" val="487807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4973" y="652550"/>
            <a:ext cx="8915399" cy="1126284"/>
          </a:xfrm>
        </p:spPr>
        <p:txBody>
          <a:bodyPr>
            <a:normAutofit/>
          </a:bodyPr>
          <a:lstStyle/>
          <a:p>
            <a:r>
              <a:rPr lang="en-US" dirty="0"/>
              <a:t>KNOWLEDGE IS POWER</a:t>
            </a:r>
          </a:p>
        </p:txBody>
      </p:sp>
      <p:sp>
        <p:nvSpPr>
          <p:cNvPr id="3" name="Subtitle 2"/>
          <p:cNvSpPr>
            <a:spLocks noGrp="1"/>
          </p:cNvSpPr>
          <p:nvPr>
            <p:ph type="subTitle" idx="1"/>
          </p:nvPr>
        </p:nvSpPr>
        <p:spPr>
          <a:xfrm>
            <a:off x="2954973" y="2069867"/>
            <a:ext cx="8026140" cy="4139740"/>
          </a:xfrm>
        </p:spPr>
        <p:txBody>
          <a:bodyPr>
            <a:noAutofit/>
          </a:bodyPr>
          <a:lstStyle/>
          <a:p>
            <a:r>
              <a:rPr lang="en-US" sz="2400" dirty="0"/>
              <a:t>Together, we are promoting an ongoing dialogue in our Clubhouse community regarding COVID-19 and other viruses.  Information will be shared and discussed at all morning, unit and weekly Academy meetings.</a:t>
            </a:r>
          </a:p>
          <a:p>
            <a:endParaRPr lang="en-US" sz="2400" dirty="0"/>
          </a:p>
          <a:p>
            <a:r>
              <a:rPr lang="en-US" sz="2400" dirty="0"/>
              <a:t>As updates are received from the CDC or local health officials, it will be shared with our community so that precautions (if necessary) can be implemented.</a:t>
            </a:r>
          </a:p>
        </p:txBody>
      </p:sp>
    </p:spTree>
    <p:extLst>
      <p:ext uri="{BB962C8B-B14F-4D97-AF65-F5344CB8AC3E}">
        <p14:creationId xmlns:p14="http://schemas.microsoft.com/office/powerpoint/2010/main" val="2237439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2793" y="656705"/>
            <a:ext cx="10556961" cy="914310"/>
          </a:xfrm>
        </p:spPr>
        <p:txBody>
          <a:bodyPr>
            <a:normAutofit fontScale="90000"/>
          </a:bodyPr>
          <a:lstStyle/>
          <a:p>
            <a:r>
              <a:rPr lang="en-US" dirty="0"/>
              <a:t>BETTER HABITS TRANSFORM LIVES</a:t>
            </a:r>
          </a:p>
        </p:txBody>
      </p:sp>
      <p:sp>
        <p:nvSpPr>
          <p:cNvPr id="3" name="Subtitle 2"/>
          <p:cNvSpPr>
            <a:spLocks noGrp="1"/>
          </p:cNvSpPr>
          <p:nvPr>
            <p:ph type="subTitle" idx="1"/>
          </p:nvPr>
        </p:nvSpPr>
        <p:spPr>
          <a:xfrm>
            <a:off x="3187730" y="2267341"/>
            <a:ext cx="7951324" cy="2886549"/>
          </a:xfrm>
        </p:spPr>
        <p:txBody>
          <a:bodyPr>
            <a:normAutofit/>
          </a:bodyPr>
          <a:lstStyle/>
          <a:p>
            <a:r>
              <a:rPr lang="en-US" sz="2400" dirty="0"/>
              <a:t>By making small changes in our daily habits we can stay safe at home, at the Academy, at work and in the community.</a:t>
            </a:r>
          </a:p>
          <a:p>
            <a:endParaRPr lang="en-US" sz="2400" dirty="0"/>
          </a:p>
          <a:p>
            <a:r>
              <a:rPr lang="en-US" sz="2400" dirty="0"/>
              <a:t>The following slides contain recommendations to avoid the spread of germs.</a:t>
            </a:r>
          </a:p>
        </p:txBody>
      </p:sp>
    </p:spTree>
    <p:extLst>
      <p:ext uri="{BB962C8B-B14F-4D97-AF65-F5344CB8AC3E}">
        <p14:creationId xmlns:p14="http://schemas.microsoft.com/office/powerpoint/2010/main" val="3542480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027" y="480324"/>
            <a:ext cx="8911687" cy="1280890"/>
          </a:xfrm>
        </p:spPr>
        <p:txBody>
          <a:bodyPr/>
          <a:lstStyle/>
          <a:p>
            <a:r>
              <a:rPr lang="en-US" dirty="0"/>
              <a:t>Cover your cough or sneeze with a tissue, then throw the tissue in the trash.</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9787" y="1995054"/>
            <a:ext cx="5952744" cy="4579034"/>
          </a:xfrm>
        </p:spPr>
      </p:pic>
      <p:sp>
        <p:nvSpPr>
          <p:cNvPr id="5" name="TextBox 4">
            <a:extLst>
              <a:ext uri="{FF2B5EF4-FFF2-40B4-BE49-F238E27FC236}">
                <a16:creationId xmlns:a16="http://schemas.microsoft.com/office/drawing/2014/main" xmlns="" id="{E7F7A279-C3F5-7049-91B2-9EB510B0220F}"/>
              </a:ext>
            </a:extLst>
          </p:cNvPr>
          <p:cNvSpPr txBox="1"/>
          <p:nvPr/>
        </p:nvSpPr>
        <p:spPr>
          <a:xfrm>
            <a:off x="7894319" y="6377676"/>
            <a:ext cx="3973484" cy="246221"/>
          </a:xfrm>
          <a:prstGeom prst="rect">
            <a:avLst/>
          </a:prstGeom>
          <a:noFill/>
        </p:spPr>
        <p:txBody>
          <a:bodyPr wrap="square" rtlCol="0">
            <a:spAutoFit/>
          </a:bodyPr>
          <a:lstStyle/>
          <a:p>
            <a:r>
              <a:rPr lang="en-US" sz="1000" dirty="0"/>
              <a:t>Image from Center for Disease Control</a:t>
            </a:r>
          </a:p>
        </p:txBody>
      </p:sp>
      <p:sp>
        <p:nvSpPr>
          <p:cNvPr id="6" name="TextBox 5">
            <a:extLst>
              <a:ext uri="{FF2B5EF4-FFF2-40B4-BE49-F238E27FC236}">
                <a16:creationId xmlns:a16="http://schemas.microsoft.com/office/drawing/2014/main" xmlns="" id="{AF973BD5-CF3E-5044-A1C9-10BA73301A95}"/>
              </a:ext>
            </a:extLst>
          </p:cNvPr>
          <p:cNvSpPr txBox="1"/>
          <p:nvPr/>
        </p:nvSpPr>
        <p:spPr>
          <a:xfrm>
            <a:off x="8043949" y="2224116"/>
            <a:ext cx="3973484" cy="1754326"/>
          </a:xfrm>
          <a:prstGeom prst="rect">
            <a:avLst/>
          </a:prstGeom>
          <a:noFill/>
        </p:spPr>
        <p:txBody>
          <a:bodyPr wrap="square" rtlCol="0">
            <a:spAutoFit/>
          </a:bodyPr>
          <a:lstStyle/>
          <a:p>
            <a:r>
              <a:rPr lang="en-US" dirty="0"/>
              <a:t>An alternate method would be</a:t>
            </a:r>
            <a:br>
              <a:rPr lang="en-US" dirty="0"/>
            </a:br>
            <a:r>
              <a:rPr lang="en-US" dirty="0"/>
              <a:t>to cough or sneeze into your elbow or sleeve.</a:t>
            </a:r>
          </a:p>
          <a:p>
            <a:endParaRPr lang="en-US" dirty="0"/>
          </a:p>
          <a:p>
            <a:r>
              <a:rPr lang="en-US" dirty="0"/>
              <a:t>Be sure to thoroughly wash your</a:t>
            </a:r>
          </a:p>
          <a:p>
            <a:r>
              <a:rPr lang="en-US" dirty="0"/>
              <a:t>hands after coughing or sneezing.</a:t>
            </a:r>
          </a:p>
        </p:txBody>
      </p:sp>
    </p:spTree>
    <p:extLst>
      <p:ext uri="{BB962C8B-B14F-4D97-AF65-F5344CB8AC3E}">
        <p14:creationId xmlns:p14="http://schemas.microsoft.com/office/powerpoint/2010/main" val="2202737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6307" y="577928"/>
            <a:ext cx="9931584" cy="1280890"/>
          </a:xfrm>
        </p:spPr>
        <p:txBody>
          <a:bodyPr/>
          <a:lstStyle/>
          <a:p>
            <a:r>
              <a:rPr lang="en-US" dirty="0"/>
              <a:t>Avoid touching your eyes, nose and mouth.</a:t>
            </a: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6307" y="1698928"/>
            <a:ext cx="5955487" cy="4581144"/>
          </a:xfrm>
        </p:spPr>
      </p:pic>
      <p:sp>
        <p:nvSpPr>
          <p:cNvPr id="4" name="TextBox 3">
            <a:extLst>
              <a:ext uri="{FF2B5EF4-FFF2-40B4-BE49-F238E27FC236}">
                <a16:creationId xmlns:a16="http://schemas.microsoft.com/office/drawing/2014/main" xmlns="" id="{8D921F4F-68BC-0949-9BF9-52F7A0976A5B}"/>
              </a:ext>
            </a:extLst>
          </p:cNvPr>
          <p:cNvSpPr txBox="1"/>
          <p:nvPr/>
        </p:nvSpPr>
        <p:spPr>
          <a:xfrm>
            <a:off x="7857373" y="6111106"/>
            <a:ext cx="3973484" cy="246221"/>
          </a:xfrm>
          <a:prstGeom prst="rect">
            <a:avLst/>
          </a:prstGeom>
          <a:noFill/>
        </p:spPr>
        <p:txBody>
          <a:bodyPr wrap="square" rtlCol="0">
            <a:spAutoFit/>
          </a:bodyPr>
          <a:lstStyle/>
          <a:p>
            <a:r>
              <a:rPr lang="en-US" sz="1000" dirty="0"/>
              <a:t>Image from Center for Disease Control</a:t>
            </a:r>
          </a:p>
        </p:txBody>
      </p:sp>
      <p:sp>
        <p:nvSpPr>
          <p:cNvPr id="5" name="TextBox 4">
            <a:extLst>
              <a:ext uri="{FF2B5EF4-FFF2-40B4-BE49-F238E27FC236}">
                <a16:creationId xmlns:a16="http://schemas.microsoft.com/office/drawing/2014/main" xmlns="" id="{E3732B16-46C6-9C4E-A030-BCBBC56CD51E}"/>
              </a:ext>
            </a:extLst>
          </p:cNvPr>
          <p:cNvSpPr txBox="1"/>
          <p:nvPr/>
        </p:nvSpPr>
        <p:spPr>
          <a:xfrm>
            <a:off x="8007003" y="1957546"/>
            <a:ext cx="3973484" cy="1754326"/>
          </a:xfrm>
          <a:prstGeom prst="rect">
            <a:avLst/>
          </a:prstGeom>
          <a:noFill/>
        </p:spPr>
        <p:txBody>
          <a:bodyPr wrap="square" rtlCol="0">
            <a:spAutoFit/>
          </a:bodyPr>
          <a:lstStyle/>
          <a:p>
            <a:r>
              <a:rPr lang="en-US" dirty="0"/>
              <a:t>Your eyes, nose and mouth are the primary entry points for germs. </a:t>
            </a:r>
            <a:br>
              <a:rPr lang="en-US" dirty="0"/>
            </a:br>
            <a:r>
              <a:rPr lang="en-US" dirty="0"/>
              <a:t>Wash your hands before and after touching your face will help reduce your risk or becoming ill or spreading it to others.</a:t>
            </a:r>
          </a:p>
        </p:txBody>
      </p:sp>
    </p:spTree>
    <p:extLst>
      <p:ext uri="{BB962C8B-B14F-4D97-AF65-F5344CB8AC3E}">
        <p14:creationId xmlns:p14="http://schemas.microsoft.com/office/powerpoint/2010/main" val="1697615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981" y="482200"/>
            <a:ext cx="8911687" cy="1280890"/>
          </a:xfrm>
        </p:spPr>
        <p:txBody>
          <a:bodyPr/>
          <a:lstStyle/>
          <a:p>
            <a:r>
              <a:rPr lang="en-US" dirty="0"/>
              <a:t>Clean and disinfect frequently touched objects and surfaces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5636" y="1898683"/>
            <a:ext cx="5955487" cy="4581144"/>
          </a:xfrm>
        </p:spPr>
      </p:pic>
      <p:sp>
        <p:nvSpPr>
          <p:cNvPr id="5" name="TextBox 4">
            <a:extLst>
              <a:ext uri="{FF2B5EF4-FFF2-40B4-BE49-F238E27FC236}">
                <a16:creationId xmlns:a16="http://schemas.microsoft.com/office/drawing/2014/main" xmlns="" id="{A85C62DD-37F9-8E44-933D-CC049CEDB62E}"/>
              </a:ext>
            </a:extLst>
          </p:cNvPr>
          <p:cNvSpPr txBox="1"/>
          <p:nvPr/>
        </p:nvSpPr>
        <p:spPr>
          <a:xfrm>
            <a:off x="7857373" y="6252688"/>
            <a:ext cx="3973484" cy="246221"/>
          </a:xfrm>
          <a:prstGeom prst="rect">
            <a:avLst/>
          </a:prstGeom>
          <a:noFill/>
        </p:spPr>
        <p:txBody>
          <a:bodyPr wrap="square" rtlCol="0">
            <a:spAutoFit/>
          </a:bodyPr>
          <a:lstStyle/>
          <a:p>
            <a:r>
              <a:rPr lang="en-US" sz="1000" dirty="0"/>
              <a:t>Image from Center for Disease Control</a:t>
            </a:r>
          </a:p>
        </p:txBody>
      </p:sp>
      <p:sp>
        <p:nvSpPr>
          <p:cNvPr id="6" name="TextBox 5">
            <a:extLst>
              <a:ext uri="{FF2B5EF4-FFF2-40B4-BE49-F238E27FC236}">
                <a16:creationId xmlns:a16="http://schemas.microsoft.com/office/drawing/2014/main" xmlns="" id="{052C8F51-2BFE-D544-9399-0D0224877389}"/>
              </a:ext>
            </a:extLst>
          </p:cNvPr>
          <p:cNvSpPr txBox="1"/>
          <p:nvPr/>
        </p:nvSpPr>
        <p:spPr>
          <a:xfrm>
            <a:off x="7988530" y="2290056"/>
            <a:ext cx="3973484" cy="2031325"/>
          </a:xfrm>
          <a:prstGeom prst="rect">
            <a:avLst/>
          </a:prstGeom>
          <a:noFill/>
        </p:spPr>
        <p:txBody>
          <a:bodyPr wrap="square" rtlCol="0">
            <a:spAutoFit/>
          </a:bodyPr>
          <a:lstStyle/>
          <a:p>
            <a:r>
              <a:rPr lang="en-US" dirty="0"/>
              <a:t>Allowing the disinfected surfaces to air dry is most effective.</a:t>
            </a:r>
          </a:p>
          <a:p>
            <a:endParaRPr lang="en-US" dirty="0"/>
          </a:p>
          <a:p>
            <a:r>
              <a:rPr lang="en-US" dirty="0"/>
              <a:t>Remember to disinfect doorknobs, desks, computer keyboards and mice, telephones </a:t>
            </a:r>
          </a:p>
          <a:p>
            <a:r>
              <a:rPr lang="en-US" dirty="0"/>
              <a:t>and other high-touch surfaces.</a:t>
            </a:r>
          </a:p>
        </p:txBody>
      </p:sp>
    </p:spTree>
    <p:extLst>
      <p:ext uri="{BB962C8B-B14F-4D97-AF65-F5344CB8AC3E}">
        <p14:creationId xmlns:p14="http://schemas.microsoft.com/office/powerpoint/2010/main" val="2675266349"/>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650</TotalTime>
  <Words>776</Words>
  <Application>Microsoft Office PowerPoint</Application>
  <PresentationFormat>Widescreen</PresentationFormat>
  <Paragraphs>82</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Century Gothic</vt:lpstr>
      <vt:lpstr>Wingdings 3</vt:lpstr>
      <vt:lpstr>Wisp</vt:lpstr>
      <vt:lpstr>SAFETY FIRST</vt:lpstr>
      <vt:lpstr>WE CARE</vt:lpstr>
      <vt:lpstr>SAFETY IS OUR HIGHEST PRIORITY</vt:lpstr>
      <vt:lpstr>WE REMAIN CALM AND ACTIVE</vt:lpstr>
      <vt:lpstr>KNOWLEDGE IS POWER</vt:lpstr>
      <vt:lpstr>BETTER HABITS TRANSFORM LIVES</vt:lpstr>
      <vt:lpstr>Cover your cough or sneeze with a tissue, then throw the tissue in the trash.</vt:lpstr>
      <vt:lpstr>Avoid touching your eyes, nose and mouth.</vt:lpstr>
      <vt:lpstr>Clean and disinfect frequently touched objects and surfaces</vt:lpstr>
      <vt:lpstr>Avoid close contact with people who are sick. </vt:lpstr>
      <vt:lpstr>Stay home when you are sick, except to get medical care</vt:lpstr>
      <vt:lpstr>Wash your hands often with soap and water for at least 20 seconds </vt:lpstr>
      <vt:lpstr>Eat healthy foods</vt:lpstr>
      <vt:lpstr>Get plenty of rest and practice self-care</vt:lpstr>
      <vt:lpstr>Other steps the Academy is implementing</vt:lpstr>
      <vt:lpstr>Other steps the Academy is implementing</vt:lpstr>
      <vt:lpstr>Symptoms of COVID-19</vt:lpstr>
      <vt:lpstr>FINAL THOUGHTS   Let's work together to live healthy, vibrant and active lives.   • BE PRO-ACTIVE • PRACTICE BETTER HABITS • STAY INFORMED • STAY CONNECTED • STAY CALM  We look forward to seeing you at the Clubhouse again soon!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Academy News</dc:title>
  <dc:creator>Achiever</dc:creator>
  <cp:lastModifiedBy>Norma Arnold</cp:lastModifiedBy>
  <cp:revision>39</cp:revision>
  <cp:lastPrinted>2020-03-05T20:54:43Z</cp:lastPrinted>
  <dcterms:created xsi:type="dcterms:W3CDTF">2020-03-02T16:47:36Z</dcterms:created>
  <dcterms:modified xsi:type="dcterms:W3CDTF">2020-03-14T15:03:18Z</dcterms:modified>
</cp:coreProperties>
</file>